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40" r:id="rId31"/>
    <p:sldId id="339" r:id="rId32"/>
    <p:sldId id="33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1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77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150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59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4834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38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67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17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852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80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9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67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344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21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86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6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8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2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E6CD189-E039-4A51-BC88-4927E4923AA0}" type="datetimeFigureOut">
              <a:rPr lang="en-US" smtClean="0"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11ADD41-74E8-4F8A-933F-A917FB6E1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12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CS4710: Artificial Intelligence</a:t>
            </a:r>
            <a:br>
              <a:rPr lang="en-US" dirty="0" smtClean="0"/>
            </a:br>
            <a:r>
              <a:rPr lang="en-US" dirty="0" smtClean="0"/>
              <a:t>Intro to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Let’s look at a couple more machine learning algorithms!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6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Summary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So Far</a:t>
                </a:r>
                <a:endParaRPr lang="en-US" dirty="0"/>
              </a:p>
              <a:p>
                <a:r>
                  <a:rPr lang="en-US" dirty="0" smtClean="0"/>
                  <a:t>1. Build the Bayesian network seen here</a:t>
                </a:r>
              </a:p>
              <a:p>
                <a:r>
                  <a:rPr lang="en-US" dirty="0" smtClean="0"/>
                  <a:t>2. Learn the probabilities P(X|Y) and P(Y) from the training data</a:t>
                </a:r>
              </a:p>
              <a:p>
                <a:pPr lvl="1"/>
                <a:r>
                  <a:rPr lang="en-US" dirty="0" smtClean="0"/>
                  <a:t>We’ll see exactly how in a second</a:t>
                </a:r>
              </a:p>
              <a:p>
                <a:r>
                  <a:rPr lang="en-US" dirty="0" smtClean="0"/>
                  <a:t>3. When given a new row of test data, compute:</a:t>
                </a:r>
              </a:p>
              <a:p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𝑋𝑖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And output the following classification: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𝑎𝑟𝑔𝑀𝑎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4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Summary</a:t>
                </a:r>
                <a:r>
                  <a:rPr lang="en-US" sz="2400" b="1" dirty="0"/>
                  <a:t> </a:t>
                </a:r>
                <a:r>
                  <a:rPr lang="en-US" sz="2400" b="1" dirty="0" smtClean="0"/>
                  <a:t>So Far</a:t>
                </a: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And output the following classification: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𝑎𝑟𝑔𝑀𝑎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Notice the denominator does not depend on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 so we can simplify to: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𝑎𝑟𝑔𝑀𝑎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0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Naïve-Bayes Classifier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the network probabilities: Discrete valued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16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46" y="393700"/>
            <a:ext cx="6703554" cy="608916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Summary</a:t>
            </a:r>
            <a:r>
              <a:rPr lang="en-US" sz="2400" b="1" dirty="0"/>
              <a:t> </a:t>
            </a:r>
            <a:r>
              <a:rPr lang="en-US" sz="2400" b="1" dirty="0" smtClean="0"/>
              <a:t>So Far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r>
              <a:rPr lang="en-US" dirty="0" smtClean="0"/>
              <a:t>The last piece is to show how to use the training data to learn the probabilities of interest: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P(Y)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P(X|Y)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 smtClean="0"/>
              <a:t>When all of the data is discrete, this is quite simple.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 smtClean="0"/>
              <a:t>Remember, discrete here means that each feature and output (Y) have a finite number of values they can take on.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3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Estimating P(Y)</a:t>
                </a:r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First let’s learn P(Y) from the data. The prime indicates that these are estimates (not the actual values)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Given a training set, simply compute the following value: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Here, D is our training data and #D is an operator that counts the number of rows given some requirement.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So, #D{Y =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} is the number of rows where the output is exactly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k</a:t>
                </a:r>
                <a:endParaRPr lang="en-US" baseline="-25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78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Estimating P(X|Y)</a:t>
                </a:r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Now let’s learn P(X|Y) from the data.</a:t>
                </a:r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𝑖𝑗𝑘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𝑥𝑖𝑗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^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endParaRPr lang="en-US" baseline="-250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66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Estimating P(X|Y)</a:t>
                </a:r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Now let’s learn P(X|Y) from the data.</a:t>
                </a:r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𝑖𝑗𝑘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𝑥𝑖𝑗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^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Sometimes, we add a dummy term: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𝑖𝑗𝑘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𝑥𝑖𝑗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baseline="-250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𝑥𝑖𝑗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^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𝑦𝑘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𝑙𝐽</m:t>
                          </m:r>
                        </m:den>
                      </m:f>
                    </m:oMath>
                  </m:oMathPara>
                </a14:m>
                <a:endParaRPr lang="en-US" baseline="-25000" dirty="0" smtClean="0"/>
              </a:p>
              <a:p>
                <a:pPr marL="36900" indent="0">
                  <a:buNone/>
                </a:pPr>
                <a:endParaRPr lang="en-US" baseline="-25000" dirty="0"/>
              </a:p>
              <a:p>
                <a:pPr marL="36900" indent="0">
                  <a:buNone/>
                </a:pPr>
                <a:r>
                  <a:rPr lang="en-US" dirty="0" smtClean="0"/>
                  <a:t>Where J is number of values 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can take on and l is a “smoothing factor”. Why might we need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18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Naïve-Bayes Classifier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Learning the network probabilities: Continuous Valued </a:t>
            </a:r>
            <a:r>
              <a:rPr lang="en-US" dirty="0"/>
              <a:t>D</a:t>
            </a:r>
            <a:r>
              <a:rPr lang="en-US" dirty="0" smtClean="0"/>
              <a:t>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44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46" y="393700"/>
            <a:ext cx="6703554" cy="608916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Continuous Features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r>
              <a:rPr lang="en-US" dirty="0" smtClean="0"/>
              <a:t>The last piece is to show how to use the training data to learn the probabilities of interest: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P(Y)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P(X|Y)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 smtClean="0"/>
              <a:t>When features are </a:t>
            </a:r>
            <a:r>
              <a:rPr lang="en-US" b="1" i="1" dirty="0" smtClean="0"/>
              <a:t>continuous</a:t>
            </a:r>
            <a:r>
              <a:rPr lang="en-US" dirty="0" smtClean="0"/>
              <a:t>, this is slightly more complicated.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r>
              <a:rPr lang="en-US" dirty="0" smtClean="0"/>
              <a:t>Short version: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Instead let’s estimate the mean and std. dev. </a:t>
            </a:r>
            <a:r>
              <a:rPr lang="en-US" dirty="0"/>
              <a:t>o</a:t>
            </a:r>
            <a:r>
              <a:rPr lang="en-US" dirty="0" smtClean="0"/>
              <a:t>f each</a:t>
            </a:r>
          </a:p>
          <a:p>
            <a:pPr marL="36900" indent="0">
              <a:buNone/>
            </a:pPr>
            <a:r>
              <a:rPr lang="en-US" dirty="0"/>
              <a:t>	</a:t>
            </a:r>
            <a:r>
              <a:rPr lang="en-US" dirty="0" smtClean="0"/>
              <a:t>We can compute probability density function from this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38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Continuous Features</a:t>
                </a:r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So, each feature 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is assumed to have a Gaussian Distribution</a:t>
                </a:r>
              </a:p>
              <a:p>
                <a:pPr marL="3690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- i.e., normal distribution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We will thus estimate the following for each: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𝑖𝑘</m:t>
                              </m:r>
                            </m:e>
                          </m:d>
                          <m:r>
                            <a:rPr lang="en-US" b="0" i="1" baseline="30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How many of these means and variances are there total that we need to estimate?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0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8737" y="808894"/>
            <a:ext cx="5298831" cy="5673967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Topics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 smtClean="0"/>
              <a:t>Another learning algorithm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Naïve Bayes Classifier</a:t>
            </a:r>
          </a:p>
          <a:p>
            <a:pPr lvl="1"/>
            <a:r>
              <a:rPr lang="en-US" dirty="0" smtClean="0"/>
              <a:t>More Bayesian Networks!!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1026" name="Picture 2" descr="https://sp.yimg.com/ib/th?id=HN.608005616744729845&amp;pid=15.1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3" y="808894"/>
            <a:ext cx="4898781" cy="48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1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Continuous Features</a:t>
                </a:r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So, each feature Xi is assumed to have a Gaussian Distribution</a:t>
                </a:r>
              </a:p>
              <a:p>
                <a:pPr marL="3690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- i.e., normal distribution</a:t>
                </a:r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To estimate the mean of P(X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| Y =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) we use: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36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36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𝑌𝑗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𝑦𝑘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𝑌𝑗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𝑦𝑘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600" dirty="0" smtClean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Note that delta function is simply 1 when we have a training row with correct output variable and 0 otherwise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42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26536" y="393700"/>
                <a:ext cx="677496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Continuous Features</a:t>
                </a:r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So, each feature Xi is assumed to have a Gaussian Distribution</a:t>
                </a:r>
              </a:p>
              <a:p>
                <a:pPr marL="3690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- i.e., normal distribution</a:t>
                </a:r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To estimate the variance of P(X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| Y =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) we use: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2′</m:t>
                          </m:r>
                        </m:sup>
                      </m:sSup>
                      <m:r>
                        <a:rPr lang="en-US" sz="3200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3200" b="0" i="1" baseline="30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3200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3200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𝑖𝑘</m:t>
                                  </m:r>
                                </m:e>
                              </m:d>
                              <m:r>
                                <a:rPr lang="en-US" sz="32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𝑦𝑘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𝑌𝑗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𝑦𝑘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sz="3200" dirty="0" smtClean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Note that delta function is simply 1 when we have a training row with correct output variable and 0 otherwise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26536" y="393700"/>
                <a:ext cx="677496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8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Estimating P(Y)</a:t>
                </a:r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Lastly, we need to estimate P(Y). We either do it like before: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r>
                        <a:rPr lang="en-US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#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So, #D{Y =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k</a:t>
                </a:r>
                <a:r>
                  <a:rPr lang="en-US" dirty="0" smtClean="0"/>
                  <a:t>} is the number of rows where the output is exactly </a:t>
                </a:r>
                <a:r>
                  <a:rPr lang="en-US" dirty="0" err="1" smtClean="0"/>
                  <a:t>y</a:t>
                </a:r>
                <a:r>
                  <a:rPr lang="en-US" baseline="-25000" dirty="0" err="1" smtClean="0"/>
                  <a:t>k</a:t>
                </a:r>
                <a:endParaRPr lang="en-US" baseline="-25000" dirty="0" smtClean="0"/>
              </a:p>
              <a:p>
                <a:pPr marL="36900" indent="0">
                  <a:buNone/>
                </a:pPr>
                <a:endParaRPr lang="en-US" baseline="-25000" dirty="0"/>
              </a:p>
              <a:p>
                <a:pPr marL="36900" indent="0">
                  <a:buNone/>
                </a:pPr>
                <a:r>
                  <a:rPr lang="en-US" dirty="0" smtClean="0"/>
                  <a:t>OR we use some prior knowledge about the underlying distribution</a:t>
                </a:r>
              </a:p>
              <a:p>
                <a:pPr marL="3690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For Example: If output variable is gender</a:t>
                </a:r>
              </a:p>
              <a:p>
                <a:pPr marL="3690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we might assume P(male) = 0.5</a:t>
                </a:r>
              </a:p>
              <a:p>
                <a:pPr marL="3690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	regardless of training set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42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46" y="393700"/>
            <a:ext cx="6703554" cy="608916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Example: Predicting Gender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r>
              <a:rPr lang="en-US" dirty="0" smtClean="0"/>
              <a:t>Let’s look at a specific example: From Wikipedia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9127" y="1797622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Male vs. Female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1065" y="3530600"/>
            <a:ext cx="854100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4564" y="363912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height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2638693" y="3499422"/>
            <a:ext cx="89731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02192" y="3607944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4318645" y="3530600"/>
            <a:ext cx="1064094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2144" y="363912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oot size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1168115" y="2491740"/>
            <a:ext cx="2125844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3087352" y="2491740"/>
            <a:ext cx="206607" cy="100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>
            <a:off x="3293959" y="2491740"/>
            <a:ext cx="1556733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374" y="2491740"/>
            <a:ext cx="5248846" cy="34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5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46" y="393700"/>
            <a:ext cx="6703554" cy="608916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Example: Predicting Gender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r>
              <a:rPr lang="en-US" dirty="0" smtClean="0"/>
              <a:t>Let’s look at a specific example: From Wikipedia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9127" y="1797622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Male vs. Female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1065" y="3530600"/>
            <a:ext cx="854100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4564" y="363912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height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2638693" y="3499422"/>
            <a:ext cx="89731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02192" y="3607944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4318645" y="3530600"/>
            <a:ext cx="1064094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2144" y="363912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oot size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1168115" y="2491740"/>
            <a:ext cx="2125844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3087352" y="2491740"/>
            <a:ext cx="206607" cy="100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>
            <a:off x="3293959" y="2491740"/>
            <a:ext cx="1556733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97" y="5390297"/>
            <a:ext cx="10509503" cy="12010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82739" y="5020965"/>
            <a:ext cx="657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*These computed using mean and variance formulas from earlier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5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46" y="393700"/>
            <a:ext cx="6703554" cy="608916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Example: Predicting Gender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r>
              <a:rPr lang="en-US" dirty="0" smtClean="0"/>
              <a:t>Let’s look at a specific example: From Wikipedia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9127" y="1797622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Male vs. Female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1065" y="3530600"/>
            <a:ext cx="854100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4564" y="363912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height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2638693" y="3499422"/>
            <a:ext cx="89731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02192" y="3607944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4318645" y="3530600"/>
            <a:ext cx="1064094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2144" y="363912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oot size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1168115" y="2491740"/>
            <a:ext cx="2125844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3087352" y="2491740"/>
            <a:ext cx="206607" cy="100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>
            <a:off x="3293959" y="2491740"/>
            <a:ext cx="1556733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97" y="5390297"/>
            <a:ext cx="10509503" cy="12010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82739" y="5020965"/>
            <a:ext cx="657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*These computed using mean and variance formulas from earlier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048" y="2404319"/>
            <a:ext cx="5852160" cy="9753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29993" y="3447590"/>
            <a:ext cx="574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*Now we want to estimate the gender of this new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5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946" y="393700"/>
            <a:ext cx="6703554" cy="6089161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Example: Predicting Gender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  <a:p>
            <a:pPr marL="36900" indent="0">
              <a:buNone/>
            </a:pPr>
            <a:r>
              <a:rPr lang="en-US" dirty="0" smtClean="0"/>
              <a:t>Let’s look at a specific example: From Wikipedia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409127" y="1797622"/>
            <a:ext cx="178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Male vs. Female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41065" y="3530600"/>
            <a:ext cx="854100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4564" y="3639122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height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2638693" y="3499422"/>
            <a:ext cx="89731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02192" y="3607944"/>
            <a:ext cx="83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4318645" y="3530600"/>
            <a:ext cx="1064094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82144" y="3639122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oot size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1168115" y="2491740"/>
            <a:ext cx="2125844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3087352" y="2491740"/>
            <a:ext cx="206607" cy="1007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>
            <a:off x="3293959" y="2491740"/>
            <a:ext cx="1556733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2048" y="2404319"/>
            <a:ext cx="5852160" cy="9753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29993" y="3447590"/>
            <a:ext cx="574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*Now we want to estimate the gender of this new sample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4" y="5069594"/>
            <a:ext cx="9145195" cy="792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94" y="6025375"/>
            <a:ext cx="9977591" cy="74671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04770" y="5150001"/>
            <a:ext cx="1815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*Compute these and see which is larger. Formula from graph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4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7600" y="393700"/>
                <a:ext cx="5803900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Example: Predicting Gender</a:t>
                </a:r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Need to be able to compute, for example:</a:t>
                </a:r>
              </a:p>
              <a:p>
                <a:pPr marL="36900" indent="0">
                  <a:buNone/>
                </a:pPr>
                <a:r>
                  <a:rPr lang="en-US" dirty="0" smtClean="0"/>
                  <a:t>P(Height | Male) from mean and variance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Probability density given by: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800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8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  <m:r>
                                <a:rPr lang="en-US" sz="28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V here is the value of the evidence in our new test data example (from the table to the left)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7600" y="393700"/>
                <a:ext cx="5803900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4" y="2859767"/>
            <a:ext cx="5852160" cy="9753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8239" y="3903038"/>
            <a:ext cx="574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*Now we want to estimate the gender of this new sample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7600" y="393700"/>
                <a:ext cx="5803900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Example: Predicting Gender</a:t>
                </a:r>
                <a:endParaRPr lang="en-US" dirty="0"/>
              </a:p>
              <a:p>
                <a:pPr marL="36900" indent="0">
                  <a:buNone/>
                </a:pPr>
                <a:endParaRPr lang="en-US" dirty="0" smtClean="0"/>
              </a:p>
              <a:p>
                <a:pPr marL="36900" indent="0">
                  <a:buNone/>
                </a:pPr>
                <a:r>
                  <a:rPr lang="en-US" dirty="0" smtClean="0"/>
                  <a:t>Need to be able to compute, for example:</a:t>
                </a:r>
              </a:p>
              <a:p>
                <a:pPr marL="36900" indent="0">
                  <a:buNone/>
                </a:pPr>
                <a:r>
                  <a:rPr lang="en-US" dirty="0" smtClean="0"/>
                  <a:t>P(Height | Male) from mean and variance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:r>
                  <a:rPr lang="en-US" dirty="0" smtClean="0"/>
                  <a:t>Probability density given by: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800" b="0" i="1" baseline="-250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  <m:r>
                                <a:rPr lang="en-US" sz="28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8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  <m:r>
                                <a:rPr lang="en-US" sz="2800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 smtClean="0"/>
              </a:p>
              <a:p>
                <a:pPr marL="3690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7600" y="393700"/>
                <a:ext cx="5803900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4" y="1475467"/>
            <a:ext cx="5852160" cy="9753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8239" y="2518738"/>
            <a:ext cx="574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*Now we want to estimate the gender of this new sample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91" y="3238500"/>
            <a:ext cx="6144509" cy="7762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39" y="5456990"/>
            <a:ext cx="10509503" cy="12010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239" y="4014787"/>
            <a:ext cx="6059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6 in equation here comes from test data under height</a:t>
            </a:r>
          </a:p>
          <a:p>
            <a:endParaRPr lang="en-US" dirty="0" smtClean="0"/>
          </a:p>
          <a:p>
            <a:r>
              <a:rPr lang="en-US" dirty="0" smtClean="0"/>
              <a:t>The mean and variance comes from mean and var. of height</a:t>
            </a:r>
          </a:p>
          <a:p>
            <a:r>
              <a:rPr lang="en-US" dirty="0"/>
              <a:t>g</a:t>
            </a:r>
            <a:r>
              <a:rPr lang="en-US" dirty="0" smtClean="0"/>
              <a:t>iven in the table below (computed earlier)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349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0" y="393701"/>
            <a:ext cx="5803900" cy="62230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Example: Predicting Gender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9" y="258918"/>
            <a:ext cx="5852160" cy="9753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2315" y="1234278"/>
            <a:ext cx="5744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*Now we want to estimate the gender of this new sample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97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Naïve-Bayes Classifier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35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0" y="393701"/>
            <a:ext cx="5803900" cy="62230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Example: Predicting Gender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9" y="258918"/>
            <a:ext cx="5852160" cy="9753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2315" y="1234278"/>
            <a:ext cx="5744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*Now we want to estimate the gender of this new sample</a:t>
            </a:r>
          </a:p>
          <a:p>
            <a:endParaRPr lang="en-US" dirty="0"/>
          </a:p>
          <a:p>
            <a:r>
              <a:rPr lang="en-US" dirty="0" smtClean="0"/>
              <a:t>Given these estimated mean and variance values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" y="2209638"/>
            <a:ext cx="10509503" cy="120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3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0" y="393701"/>
            <a:ext cx="5803900" cy="62230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Example: Predicting Gender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9" y="258918"/>
            <a:ext cx="5852160" cy="9753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2315" y="1234278"/>
            <a:ext cx="57440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*Now we want to estimate the gender of this new sample</a:t>
            </a:r>
          </a:p>
          <a:p>
            <a:endParaRPr lang="en-US" dirty="0"/>
          </a:p>
          <a:p>
            <a:r>
              <a:rPr lang="en-US" dirty="0" smtClean="0"/>
              <a:t>Given these estimated mean and variance values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" y="2209638"/>
            <a:ext cx="10509503" cy="12010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39" y="3811504"/>
            <a:ext cx="9145195" cy="79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39" y="4767285"/>
            <a:ext cx="9977591" cy="7467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164915" y="3891911"/>
            <a:ext cx="1815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*Compute these and see which is larger. Formula from graph structure</a:t>
            </a:r>
          </a:p>
          <a:p>
            <a:endParaRPr lang="en-US" dirty="0"/>
          </a:p>
          <a:p>
            <a:r>
              <a:rPr lang="en-US" dirty="0" smtClean="0"/>
              <a:t>Notice that evidence is same for both, so no need to compute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4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7600" y="393701"/>
            <a:ext cx="5803900" cy="622300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Example: Predicting Gender</a:t>
            </a:r>
            <a:endParaRPr lang="en-US" dirty="0"/>
          </a:p>
          <a:p>
            <a:pPr marL="36900" indent="0">
              <a:buNone/>
            </a:pPr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9" y="258918"/>
            <a:ext cx="5852160" cy="975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39" y="1474704"/>
            <a:ext cx="9145195" cy="79285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39" y="2430485"/>
            <a:ext cx="9977591" cy="7467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239" y="3770945"/>
            <a:ext cx="6495863" cy="26298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32600" y="4591679"/>
            <a:ext cx="3619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Posterior value for male is lower than for female, so we predict this is a female.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7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8737" y="808894"/>
            <a:ext cx="5298831" cy="5673967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Naïve-Bayes Classifier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 smtClean="0"/>
              <a:t>Another Classification Algorithm</a:t>
            </a:r>
          </a:p>
          <a:p>
            <a:endParaRPr lang="en-US" dirty="0"/>
          </a:p>
          <a:p>
            <a:r>
              <a:rPr lang="en-US" dirty="0" smtClean="0"/>
              <a:t>Main Idea: Use a simple Bayesian Network (they’re back!) to do classification</a:t>
            </a:r>
          </a:p>
          <a:p>
            <a:endParaRPr lang="en-US" dirty="0"/>
          </a:p>
          <a:p>
            <a:r>
              <a:rPr lang="en-US" dirty="0" smtClean="0"/>
              <a:t>Main Issues:</a:t>
            </a:r>
          </a:p>
          <a:p>
            <a:pPr lvl="1"/>
            <a:r>
              <a:rPr lang="en-US" dirty="0" smtClean="0"/>
              <a:t>Need to build network from training set</a:t>
            </a:r>
          </a:p>
          <a:p>
            <a:pPr lvl="1"/>
            <a:r>
              <a:rPr lang="en-US" dirty="0" smtClean="0"/>
              <a:t>A few important assumptions about features</a:t>
            </a:r>
          </a:p>
          <a:p>
            <a:pPr lvl="1"/>
            <a:r>
              <a:rPr lang="en-US" dirty="0" smtClean="0"/>
              <a:t>Algorithm slightly different for discrete and continuous features</a:t>
            </a:r>
          </a:p>
        </p:txBody>
      </p:sp>
      <p:pic>
        <p:nvPicPr>
          <p:cNvPr id="1026" name="Picture 2" descr="https://sp.yimg.com/ib/th?id=HN.608005616744729845&amp;pid=15.1&amp;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3" y="808894"/>
            <a:ext cx="4898781" cy="48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20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18737" y="808894"/>
                <a:ext cx="5298831" cy="5673967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Naïve-Bayes Classifier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r>
                  <a:rPr lang="en-US" dirty="0" smtClean="0"/>
                  <a:t>Training set </a:t>
                </a:r>
                <a:r>
                  <a:rPr lang="en-US" b="1" i="1" dirty="0" smtClean="0"/>
                  <a:t>x</a:t>
                </a:r>
                <a:r>
                  <a:rPr lang="en-US" dirty="0" smtClean="0"/>
                  <a:t> contains </a:t>
                </a:r>
                <a:r>
                  <a:rPr lang="en-US" b="1" i="1" dirty="0" smtClean="0"/>
                  <a:t>n features</a:t>
                </a:r>
              </a:p>
              <a:p>
                <a:pPr lvl="1"/>
                <a:r>
                  <a:rPr lang="en-US" dirty="0" smtClean="0"/>
                  <a:t>As before, these features can be anything but should be numeric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Output variable is one of two classifications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{0, 1}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0 is one class (e.g., email not spam)</a:t>
                </a:r>
              </a:p>
              <a:p>
                <a:pPr lvl="1"/>
                <a:r>
                  <a:rPr lang="en-US" dirty="0" smtClean="0"/>
                  <a:t>1 is other class (e.g., email is spam)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Naïve Bayes extends very easily to larger number of classes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8737" y="808894"/>
                <a:ext cx="5298831" cy="5673967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sp.yimg.com/ib/th?id=HN.608005616744729845&amp;pid=15.1&amp;P=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3" y="808894"/>
            <a:ext cx="4898781" cy="4898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05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8737" y="808894"/>
            <a:ext cx="5298831" cy="5673967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400" b="1" dirty="0" smtClean="0"/>
              <a:t>Naïve-Bayes Classifier</a:t>
            </a:r>
          </a:p>
          <a:p>
            <a:pPr marL="36900" indent="0">
              <a:buNone/>
            </a:pPr>
            <a:endParaRPr lang="en-US" dirty="0"/>
          </a:p>
          <a:p>
            <a:r>
              <a:rPr lang="en-US" dirty="0" smtClean="0"/>
              <a:t>Treats learning as a probability estimation problem. </a:t>
            </a:r>
          </a:p>
          <a:p>
            <a:endParaRPr lang="en-US" dirty="0"/>
          </a:p>
          <a:p>
            <a:r>
              <a:rPr lang="en-US" dirty="0" smtClean="0"/>
              <a:t>IDEA!: Set up the Bayesian Network as seen here</a:t>
            </a:r>
          </a:p>
          <a:p>
            <a:endParaRPr lang="en-US" dirty="0"/>
          </a:p>
          <a:p>
            <a:r>
              <a:rPr lang="en-US" dirty="0" smtClean="0"/>
              <a:t>Our goal then is to predict:</a:t>
            </a:r>
          </a:p>
          <a:p>
            <a:pPr lvl="1"/>
            <a:r>
              <a:rPr lang="en-US" dirty="0" smtClean="0"/>
              <a:t>P(Y = </a:t>
            </a:r>
            <a:r>
              <a:rPr lang="en-US" dirty="0" err="1" smtClean="0"/>
              <a:t>y</a:t>
            </a:r>
            <a:r>
              <a:rPr lang="en-US" baseline="-25000" dirty="0" err="1" smtClean="0"/>
              <a:t>i</a:t>
            </a:r>
            <a:r>
              <a:rPr lang="en-US" dirty="0" smtClean="0"/>
              <a:t> | X = {x</a:t>
            </a:r>
            <a:r>
              <a:rPr lang="en-US" baseline="-25000" dirty="0" smtClean="0"/>
              <a:t>1</a:t>
            </a:r>
            <a:r>
              <a:rPr lang="en-US" dirty="0" smtClean="0"/>
              <a:t>,x</a:t>
            </a:r>
            <a:r>
              <a:rPr lang="en-US" baseline="-25000" dirty="0" smtClean="0"/>
              <a:t>2</a:t>
            </a:r>
            <a:r>
              <a:rPr lang="en-US" dirty="0" smtClean="0"/>
              <a:t>,…})</a:t>
            </a:r>
          </a:p>
          <a:p>
            <a:pPr lvl="1"/>
            <a:r>
              <a:rPr lang="en-US" dirty="0" smtClean="0"/>
              <a:t>Y is the output variable</a:t>
            </a:r>
          </a:p>
          <a:p>
            <a:pPr lvl="1"/>
            <a:r>
              <a:rPr lang="en-US" dirty="0" smtClean="0"/>
              <a:t>X is the set of evidence we are given by the example data row</a:t>
            </a:r>
          </a:p>
          <a:p>
            <a:endParaRPr lang="en-US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26758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758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505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40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6046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681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7499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134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9784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50292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927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8258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8799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30252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7384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6141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 lnSpcReduction="10000"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Bayes-Rule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r>
                  <a:rPr lang="en-US" dirty="0" smtClean="0"/>
                  <a:t>Bayes’ Rule States That:</a:t>
                </a:r>
              </a:p>
              <a:p>
                <a:endParaRPr lang="en-US" dirty="0" smtClean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𝑦𝑗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𝑥𝑘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Remember that :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𝑥𝑘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𝑦𝑗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Instead, of estimating P(Y|X) directly, we:</a:t>
                </a:r>
              </a:p>
              <a:p>
                <a:pPr lvl="1"/>
                <a:r>
                  <a:rPr lang="en-US" dirty="0" smtClean="0"/>
                  <a:t>Estimate P(Y) and P(X|Y) from training set</a:t>
                </a:r>
              </a:p>
              <a:p>
                <a:pPr lvl="1"/>
                <a:r>
                  <a:rPr lang="en-US" dirty="0" smtClean="0"/>
                  <a:t>Use the formula above to compute P(Y|X) for new examples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40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Scalability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r>
                  <a:rPr lang="en-US" dirty="0" smtClean="0"/>
                  <a:t>How many of these P(X|Y) formulas are there to estimate?</a:t>
                </a:r>
              </a:p>
              <a:p>
                <a:pPr lvl="1"/>
                <a:r>
                  <a:rPr lang="en-US" dirty="0" smtClean="0"/>
                  <a:t>If every variable can take two values, then we only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total values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If we were trying to estimate using an unbiased </a:t>
                </a:r>
                <a:r>
                  <a:rPr lang="en-US" dirty="0" err="1" smtClean="0"/>
                  <a:t>bayesian</a:t>
                </a:r>
                <a:r>
                  <a:rPr lang="en-US" dirty="0" smtClean="0"/>
                  <a:t> classifier, then we would have to estimate every combo: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There are 2</a:t>
                </a:r>
                <a:r>
                  <a:rPr lang="en-US" baseline="30000" dirty="0" smtClean="0"/>
                  <a:t>n</a:t>
                </a:r>
                <a:r>
                  <a:rPr lang="en-US" dirty="0" smtClean="0"/>
                  <a:t> combos of these…way too many combinations of evidence variables</a:t>
                </a:r>
              </a:p>
              <a:p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95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</p:spPr>
            <p:txBody>
              <a:bodyPr>
                <a:normAutofit/>
              </a:bodyPr>
              <a:lstStyle/>
              <a:p>
                <a:pPr marL="36900" indent="0" algn="ctr">
                  <a:buNone/>
                </a:pPr>
                <a:r>
                  <a:rPr lang="en-US" sz="2400" b="1" dirty="0" smtClean="0"/>
                  <a:t>Scalability</a:t>
                </a:r>
              </a:p>
              <a:p>
                <a:pPr marL="36900" indent="0">
                  <a:buNone/>
                </a:pPr>
                <a:endParaRPr lang="en-US" dirty="0"/>
              </a:p>
              <a:p>
                <a:r>
                  <a:rPr lang="en-US" dirty="0" smtClean="0"/>
                  <a:t>How many of these P(X|Y) formulas are there to estimate?</a:t>
                </a:r>
              </a:p>
              <a:p>
                <a:pPr lvl="1"/>
                <a:r>
                  <a:rPr lang="en-US" dirty="0" smtClean="0"/>
                  <a:t>If every variable can take two values, then we only estimate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total values</a:t>
                </a:r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^^^ We can ONLY do this if our features are conditionally independent of one another. This is a fairly large assumption and you must take care to ensure your dataset follows this assumption.</a:t>
                </a:r>
              </a:p>
              <a:p>
                <a:endParaRPr lang="en-US" dirty="0"/>
              </a:p>
              <a:p>
                <a:r>
                  <a:rPr lang="en-US" dirty="0" smtClean="0"/>
                  <a:t>Conditional Independence:</a:t>
                </a:r>
              </a:p>
              <a:p>
                <a:pPr lvl="1"/>
                <a:r>
                  <a:rPr lang="en-US" dirty="0" smtClean="0"/>
                  <a:t>P(X|Y,Z) = P(X|Z) means that Y and Z are C.I.</a:t>
                </a:r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946" y="393700"/>
                <a:ext cx="6703554" cy="608916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2231328" y="1472837"/>
            <a:ext cx="2125262" cy="1018903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31327" y="1797622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 (Output Variable)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0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95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8" name="Rounded Rectangle 7"/>
          <p:cNvSpPr/>
          <p:nvPr/>
        </p:nvSpPr>
        <p:spPr>
          <a:xfrm>
            <a:off x="116016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22366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10" name="Rounded Rectangle 9"/>
          <p:cNvSpPr/>
          <p:nvPr/>
        </p:nvSpPr>
        <p:spPr>
          <a:xfrm>
            <a:off x="2305430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368929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533981" y="36391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baseline="-25000" dirty="0"/>
          </a:p>
        </p:txBody>
      </p:sp>
      <p:sp>
        <p:nvSpPr>
          <p:cNvPr id="14" name="Rounded Rectangle 13"/>
          <p:cNvSpPr/>
          <p:nvPr/>
        </p:nvSpPr>
        <p:spPr>
          <a:xfrm>
            <a:off x="4584735" y="3530600"/>
            <a:ext cx="550637" cy="6096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48234" y="363912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r>
              <a:rPr lang="en-US" baseline="-25000" dirty="0" smtClean="0"/>
              <a:t>4</a:t>
            </a:r>
            <a:endParaRPr lang="en-US" baseline="-25000" dirty="0"/>
          </a:p>
        </p:txBody>
      </p:sp>
      <p:cxnSp>
        <p:nvCxnSpPr>
          <p:cNvPr id="16" name="Straight Arrow Connector 15"/>
          <p:cNvCxnSpPr>
            <a:stCxn id="4" idx="2"/>
            <a:endCxn id="6" idx="0"/>
          </p:cNvCxnSpPr>
          <p:nvPr/>
        </p:nvCxnSpPr>
        <p:spPr>
          <a:xfrm flipH="1">
            <a:off x="381384" y="2491740"/>
            <a:ext cx="29125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2"/>
            <a:endCxn id="8" idx="0"/>
          </p:cNvCxnSpPr>
          <p:nvPr/>
        </p:nvCxnSpPr>
        <p:spPr>
          <a:xfrm flipH="1">
            <a:off x="1435484" y="2491740"/>
            <a:ext cx="185847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4" idx="2"/>
            <a:endCxn id="10" idx="0"/>
          </p:cNvCxnSpPr>
          <p:nvPr/>
        </p:nvCxnSpPr>
        <p:spPr>
          <a:xfrm flipH="1">
            <a:off x="2580749" y="2491740"/>
            <a:ext cx="713210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4" idx="2"/>
            <a:endCxn id="14" idx="0"/>
          </p:cNvCxnSpPr>
          <p:nvPr/>
        </p:nvCxnSpPr>
        <p:spPr>
          <a:xfrm>
            <a:off x="3293959" y="2491740"/>
            <a:ext cx="1566095" cy="103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0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2782</TotalTime>
  <Words>1133</Words>
  <Application>Microsoft Office PowerPoint</Application>
  <PresentationFormat>Widescreen</PresentationFormat>
  <Paragraphs>344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Calisto MT</vt:lpstr>
      <vt:lpstr>Cambria Math</vt:lpstr>
      <vt:lpstr>Trebuchet MS</vt:lpstr>
      <vt:lpstr>Wingdings 2</vt:lpstr>
      <vt:lpstr>Slate</vt:lpstr>
      <vt:lpstr>CS4710: Artificial Intelligence Intro to Machine Learning</vt:lpstr>
      <vt:lpstr>PowerPoint Presentation</vt:lpstr>
      <vt:lpstr>Naïve-Bayes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Naïve-Bayes Classifier</vt:lpstr>
      <vt:lpstr>PowerPoint Presentation</vt:lpstr>
      <vt:lpstr>PowerPoint Presentation</vt:lpstr>
      <vt:lpstr>PowerPoint Presentation</vt:lpstr>
      <vt:lpstr>PowerPoint Presentation</vt:lpstr>
      <vt:lpstr>Naïve-Bayes Classifier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CS4710: Artificial Intelligence Course Introduction</dc:title>
  <dc:creator>Maya Kumazawa</dc:creator>
  <cp:lastModifiedBy>Maya Kumazawa</cp:lastModifiedBy>
  <cp:revision>223</cp:revision>
  <dcterms:created xsi:type="dcterms:W3CDTF">2014-12-16T15:21:56Z</dcterms:created>
  <dcterms:modified xsi:type="dcterms:W3CDTF">2015-12-01T13:24:39Z</dcterms:modified>
</cp:coreProperties>
</file>